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06" r:id="rId2"/>
    <p:sldId id="276" r:id="rId3"/>
    <p:sldId id="277" r:id="rId4"/>
    <p:sldId id="278" r:id="rId5"/>
    <p:sldId id="313" r:id="rId6"/>
    <p:sldId id="287" r:id="rId7"/>
    <p:sldId id="324" r:id="rId8"/>
    <p:sldId id="311" r:id="rId9"/>
    <p:sldId id="280" r:id="rId10"/>
    <p:sldId id="281" r:id="rId11"/>
    <p:sldId id="314" r:id="rId12"/>
    <p:sldId id="288" r:id="rId13"/>
    <p:sldId id="289" r:id="rId14"/>
    <p:sldId id="282" r:id="rId15"/>
    <p:sldId id="308" r:id="rId16"/>
    <p:sldId id="334" r:id="rId17"/>
    <p:sldId id="283" r:id="rId18"/>
    <p:sldId id="284" r:id="rId19"/>
    <p:sldId id="303" r:id="rId20"/>
    <p:sldId id="339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30" r:id="rId35"/>
    <p:sldId id="337" r:id="rId36"/>
    <p:sldId id="331" r:id="rId37"/>
    <p:sldId id="338" r:id="rId38"/>
    <p:sldId id="261" r:id="rId39"/>
    <p:sldId id="333" r:id="rId40"/>
    <p:sldId id="290" r:id="rId41"/>
    <p:sldId id="318" r:id="rId42"/>
    <p:sldId id="326" r:id="rId43"/>
    <p:sldId id="327" r:id="rId44"/>
    <p:sldId id="256" r:id="rId45"/>
    <p:sldId id="271" r:id="rId46"/>
    <p:sldId id="257" r:id="rId47"/>
    <p:sldId id="320" r:id="rId48"/>
    <p:sldId id="269" r:id="rId49"/>
    <p:sldId id="328" r:id="rId50"/>
    <p:sldId id="266" r:id="rId51"/>
    <p:sldId id="291" r:id="rId52"/>
    <p:sldId id="268" r:id="rId53"/>
    <p:sldId id="322" r:id="rId54"/>
    <p:sldId id="264" r:id="rId55"/>
    <p:sldId id="265" r:id="rId56"/>
    <p:sldId id="323" r:id="rId57"/>
    <p:sldId id="263" r:id="rId58"/>
    <p:sldId id="329" r:id="rId59"/>
    <p:sldId id="262" r:id="rId60"/>
    <p:sldId id="270" r:id="rId61"/>
    <p:sldId id="332" r:id="rId62"/>
    <p:sldId id="305" r:id="rId63"/>
    <p:sldId id="30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agnano" initials="CM" lastIdx="6" clrIdx="0">
    <p:extLst>
      <p:ext uri="{19B8F6BF-5375-455C-9EA6-DF929625EA0E}">
        <p15:presenceInfo xmlns:p15="http://schemas.microsoft.com/office/powerpoint/2012/main" userId="3050f81be09a4a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8034" autoAdjust="0"/>
  </p:normalViewPr>
  <p:slideViewPr>
    <p:cSldViewPr snapToGrid="0" snapToObjects="1">
      <p:cViewPr varScale="1">
        <p:scale>
          <a:sx n="158" d="100"/>
          <a:sy n="158" d="100"/>
        </p:scale>
        <p:origin x="135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7T22:22:04.979" idx="4">
    <p:pos x="10" y="10"/>
    <p:text>Change this slide to new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0.emf"/><Relationship Id="rId1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42.emf"/><Relationship Id="rId4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8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5.gif"/><Relationship Id="rId7" Type="http://schemas.openxmlformats.org/officeDocument/2006/relationships/image" Target="../media/image40.emf"/><Relationship Id="rId12" Type="http://schemas.openxmlformats.org/officeDocument/2006/relationships/image" Target="../media/image42.emf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emf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25.png"/><Relationship Id="rId4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6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66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65.emf"/><Relationship Id="rId4" Type="http://schemas.openxmlformats.org/officeDocument/2006/relationships/image" Target="../media/image67.png"/><Relationship Id="rId9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gif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13" Type="http://schemas.openxmlformats.org/officeDocument/2006/relationships/image" Target="../media/image94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12" Type="http://schemas.openxmlformats.org/officeDocument/2006/relationships/image" Target="../media/image93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11" Type="http://schemas.openxmlformats.org/officeDocument/2006/relationships/image" Target="../media/image92.gif"/><Relationship Id="rId5" Type="http://schemas.openxmlformats.org/officeDocument/2006/relationships/image" Target="../media/image86.gif"/><Relationship Id="rId10" Type="http://schemas.openxmlformats.org/officeDocument/2006/relationships/image" Target="../media/image91.gif"/><Relationship Id="rId4" Type="http://schemas.openxmlformats.org/officeDocument/2006/relationships/image" Target="../media/image85.gif"/><Relationship Id="rId9" Type="http://schemas.openxmlformats.org/officeDocument/2006/relationships/image" Target="../media/image90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gif"/><Relationship Id="rId7" Type="http://schemas.openxmlformats.org/officeDocument/2006/relationships/image" Target="../media/image100.gif"/><Relationship Id="rId12" Type="http://schemas.openxmlformats.org/officeDocument/2006/relationships/image" Target="../media/image105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gif"/><Relationship Id="rId11" Type="http://schemas.openxmlformats.org/officeDocument/2006/relationships/image" Target="../media/image104.gif"/><Relationship Id="rId5" Type="http://schemas.openxmlformats.org/officeDocument/2006/relationships/image" Target="../media/image98.gif"/><Relationship Id="rId10" Type="http://schemas.openxmlformats.org/officeDocument/2006/relationships/image" Target="../media/image103.png"/><Relationship Id="rId4" Type="http://schemas.openxmlformats.org/officeDocument/2006/relationships/image" Target="../media/image97.gif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7" Type="http://schemas.openxmlformats.org/officeDocument/2006/relationships/image" Target="../media/image86.gif"/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gif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7" Type="http://schemas.openxmlformats.org/officeDocument/2006/relationships/image" Target="../media/image116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gif"/><Relationship Id="rId5" Type="http://schemas.openxmlformats.org/officeDocument/2006/relationships/image" Target="../media/image114.gif"/><Relationship Id="rId4" Type="http://schemas.openxmlformats.org/officeDocument/2006/relationships/image" Target="../media/image11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gif"/><Relationship Id="rId5" Type="http://schemas.openxmlformats.org/officeDocument/2006/relationships/image" Target="../media/image119.gif"/><Relationship Id="rId4" Type="http://schemas.openxmlformats.org/officeDocument/2006/relationships/image" Target="../media/image11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kevdp/sklearn_tutorial" TargetMode="External"/><Relationship Id="rId3" Type="http://schemas.openxmlformats.org/officeDocument/2006/relationships/hyperlink" Target="https://github.com/gitter-lab/ml-bio-workshop/tree/master/guide" TargetMode="External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tutorial/index.html" TargetMode="External"/><Relationship Id="rId5" Type="http://schemas.openxmlformats.org/officeDocument/2006/relationships/hyperlink" Target="https://github.com/gitter-lab/ml-bio-workshop/blob/master/illustration.ipynb" TargetMode="External"/><Relationship Id="rId4" Type="http://schemas.openxmlformats.org/officeDocument/2006/relationships/hyperlink" Target="https://github.com/gitter-lab/ml-bio-workshop/issues" TargetMode="External"/><Relationship Id="rId9" Type="http://schemas.openxmlformats.org/officeDocument/2006/relationships/hyperlink" Target="https://datacarpentry.org/lessons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plos.org/plosone/article?id=10.1371/journal.pone.001457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Machine learning for biology</a:t>
            </a:r>
            <a:br>
              <a:rPr lang="en-US" dirty="0"/>
            </a:br>
            <a:r>
              <a:rPr lang="en-US" dirty="0"/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/>
              <a:t>Fangzhou Mu</a:t>
            </a:r>
          </a:p>
          <a:p>
            <a:r>
              <a:rPr lang="en-US" dirty="0"/>
              <a:t>Chris </a:t>
            </a:r>
            <a:r>
              <a:rPr lang="en-US" dirty="0" err="1"/>
              <a:t>Magnano</a:t>
            </a:r>
            <a:endParaRPr lang="en-US" dirty="0"/>
          </a:p>
          <a:p>
            <a:r>
              <a:rPr lang="en-US" dirty="0"/>
              <a:t>Anthony </a:t>
            </a:r>
            <a:r>
              <a:rPr lang="en-US" dirty="0" err="1"/>
              <a:t>Gitter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15D2-A9EC-45D9-87F2-57A94855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0" y="1403126"/>
            <a:ext cx="393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>
                <a:latin typeface="Arial"/>
                <a:cs typeface="Arial"/>
              </a:rPr>
              <a:t>prostate.csv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D3493-490B-4AC4-B8D5-F398B70E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0" y="2371816"/>
            <a:ext cx="7648630" cy="2472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D2388-1FD4-480D-B2C0-341C92A5A9EE}"/>
              </a:ext>
            </a:extLst>
          </p:cNvPr>
          <p:cNvSpPr txBox="1"/>
          <p:nvPr/>
        </p:nvSpPr>
        <p:spPr>
          <a:xfrm>
            <a:off x="1693788" y="4843961"/>
            <a:ext cx="56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7693B-9F3D-4FC0-BAED-80FD0F6F28E6}"/>
              </a:ext>
            </a:extLst>
          </p:cNvPr>
          <p:cNvSpPr txBox="1"/>
          <p:nvPr/>
        </p:nvSpPr>
        <p:spPr>
          <a:xfrm rot="16200000">
            <a:off x="174902" y="3259723"/>
            <a:ext cx="56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698CD-E62C-4C56-A00B-93C3C9D77960}"/>
              </a:ext>
            </a:extLst>
          </p:cNvPr>
          <p:cNvSpPr txBox="1"/>
          <p:nvPr/>
        </p:nvSpPr>
        <p:spPr>
          <a:xfrm>
            <a:off x="1093627" y="2022964"/>
            <a:ext cx="216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1CFA2-FB74-4DB9-90D0-3C92D46D5F30}"/>
              </a:ext>
            </a:extLst>
          </p:cNvPr>
          <p:cNvSpPr txBox="1"/>
          <p:nvPr/>
        </p:nvSpPr>
        <p:spPr>
          <a:xfrm>
            <a:off x="3652347" y="2022964"/>
            <a:ext cx="216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8FD9B-DCF4-43F2-903C-6E48927460A2}"/>
              </a:ext>
            </a:extLst>
          </p:cNvPr>
          <p:cNvSpPr txBox="1"/>
          <p:nvPr/>
        </p:nvSpPr>
        <p:spPr>
          <a:xfrm>
            <a:off x="5951054" y="2022964"/>
            <a:ext cx="275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Disease Status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98FED2-6C03-4847-8384-24B12863C034}"/>
              </a:ext>
            </a:extLst>
          </p:cNvPr>
          <p:cNvSpPr/>
          <p:nvPr/>
        </p:nvSpPr>
        <p:spPr>
          <a:xfrm>
            <a:off x="3217992" y="1601514"/>
            <a:ext cx="2468244" cy="427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26DD4-38C9-4049-A07E-86EC407FED76}"/>
              </a:ext>
            </a:extLst>
          </p:cNvPr>
          <p:cNvSpPr txBox="1"/>
          <p:nvPr/>
        </p:nvSpPr>
        <p:spPr>
          <a:xfrm>
            <a:off x="4342685" y="1288473"/>
            <a:ext cx="2700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After Processing by Combat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D77D65-3E31-4E92-8F61-E846BDA92A8A}"/>
              </a:ext>
            </a:extLst>
          </p:cNvPr>
          <p:cNvSpPr/>
          <p:nvPr/>
        </p:nvSpPr>
        <p:spPr>
          <a:xfrm>
            <a:off x="5686235" y="1593000"/>
            <a:ext cx="2591515" cy="427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041B0-AD8E-40D2-97E5-BBA31799AECB}"/>
              </a:ext>
            </a:extLst>
          </p:cNvPr>
          <p:cNvSpPr txBox="1"/>
          <p:nvPr/>
        </p:nvSpPr>
        <p:spPr>
          <a:xfrm>
            <a:off x="826786" y="1288473"/>
            <a:ext cx="2700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Raw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D017C-6E88-4FF6-98BC-05387F5F4E4D}"/>
              </a:ext>
            </a:extLst>
          </p:cNvPr>
          <p:cNvSpPr/>
          <p:nvPr/>
        </p:nvSpPr>
        <p:spPr>
          <a:xfrm>
            <a:off x="4284792" y="866956"/>
            <a:ext cx="2860850" cy="79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Preprocessing Discussion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methods or tools have you used for data normalization and preprocessing? 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assumptions are made when normalizing and preprocessing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2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 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does the 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do training accuracy best agrees 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Precision-recall 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1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2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5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6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of 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>
                <a:latin typeface="Arial"/>
                <a:cs typeface="Arial"/>
              </a:rPr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30933" cy="6938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identity (linear)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logistic (sigmoid)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90474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9317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32807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32807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971721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971721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395054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395054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4027407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4062687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450740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450740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6339" y="24439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120" y="2443981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919" y="351379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83146" y="3513184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845" y="454630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2513" y="455798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971721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995331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404734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40709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5083093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5106703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5088912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5112522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695641"/>
            <a:ext cx="9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227157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834981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06729" y="3777300"/>
            <a:ext cx="12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581393" y="3367946"/>
            <a:ext cx="2525336" cy="563243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489009" y="3931189"/>
            <a:ext cx="1617720" cy="32286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0030" y="1171741"/>
            <a:ext cx="72502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Decision tree to predict heart disease risk</a:t>
            </a:r>
          </a:p>
        </p:txBody>
      </p: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br>
              <a:rPr lang="en-US" sz="1400" dirty="0">
                <a:latin typeface="Arial"/>
                <a:cs typeface="Arial"/>
              </a:rPr>
            </a:b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220470" y="1898763"/>
            <a:ext cx="3271996" cy="3665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52 prostate tumor and 50 normal prostate specimens taken from patients undergoing surgery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Expression data from oligonucleotide microarrays of ~12,600 genes.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or normal tissue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                </a:t>
            </a:r>
            <a:endParaRPr lang="en-US" sz="12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 err="1">
                <a:latin typeface="Arial"/>
                <a:cs typeface="Arial"/>
              </a:rPr>
              <a:t>kNN</a:t>
            </a:r>
            <a:r>
              <a:rPr lang="en-US" sz="1200" dirty="0">
                <a:latin typeface="Arial"/>
                <a:cs typeface="Arial"/>
              </a:rPr>
              <a:t> Classifier was over 90% accurate using small subset of genes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19917" y="1856371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220471" y="4777737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6856192" y="4178141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58CFEE-0254-4766-A0EE-0D024BAC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857314"/>
            <a:ext cx="4300962" cy="2025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6DCA4-13CB-4DDC-97CD-06BB0728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9" y="3294262"/>
            <a:ext cx="3675888" cy="333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812E2-C76B-4D90-B07D-3DA14BDE8BC2}"/>
              </a:ext>
            </a:extLst>
          </p:cNvPr>
          <p:cNvSpPr txBox="1"/>
          <p:nvPr/>
        </p:nvSpPr>
        <p:spPr>
          <a:xfrm>
            <a:off x="1199016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550BAA-65BF-4773-B5E5-54400231E4D0}"/>
              </a:ext>
            </a:extLst>
          </p:cNvPr>
          <p:cNvSpPr txBox="1"/>
          <p:nvPr/>
        </p:nvSpPr>
        <p:spPr>
          <a:xfrm>
            <a:off x="2909527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5A6F4-CCBF-4302-BECF-26D305109DAF}"/>
              </a:ext>
            </a:extLst>
          </p:cNvPr>
          <p:cNvSpPr/>
          <p:nvPr/>
        </p:nvSpPr>
        <p:spPr>
          <a:xfrm>
            <a:off x="4976305" y="635694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Further preprocessing done by </a:t>
            </a:r>
            <a:r>
              <a:rPr lang="en-US" sz="1000" b="1" dirty="0">
                <a:hlinkClick r:id="rId4" tooltip="Back to original article"/>
              </a:rPr>
              <a:t>Optimization Based Tumor Classification from Microarray Gene Expression Data</a:t>
            </a:r>
            <a:r>
              <a:rPr lang="en-US" sz="1000" dirty="0">
                <a:hlinkClick r:id="rId4" tooltip="Back to original article"/>
              </a:rPr>
              <a:t> </a:t>
            </a:r>
            <a:r>
              <a:rPr lang="en-US" sz="1000" dirty="0"/>
              <a:t>. </a:t>
            </a:r>
            <a:r>
              <a:rPr lang="en-US" sz="1000" dirty="0" err="1"/>
              <a:t>Dagliyan</a:t>
            </a:r>
            <a:r>
              <a:rPr lang="en-US" sz="1000" dirty="0"/>
              <a:t> O, </a:t>
            </a:r>
            <a:r>
              <a:rPr lang="en-US" sz="1000" dirty="0" err="1"/>
              <a:t>Uney-Yuksektepe</a:t>
            </a:r>
            <a:r>
              <a:rPr lang="en-US" sz="1000" dirty="0"/>
              <a:t> F, </a:t>
            </a:r>
            <a:r>
              <a:rPr lang="en-US" sz="1000" dirty="0" err="1"/>
              <a:t>Kavakli</a:t>
            </a:r>
            <a:r>
              <a:rPr lang="en-US" sz="1000" dirty="0"/>
              <a:t> IH, </a:t>
            </a:r>
            <a:r>
              <a:rPr lang="en-US" sz="1000" dirty="0" err="1"/>
              <a:t>Turkay</a:t>
            </a:r>
            <a:r>
              <a:rPr lang="en-US" sz="1000" dirty="0"/>
              <a:t> M (2011). PLOS ONE 6(2): e14579. </a:t>
            </a:r>
          </a:p>
        </p:txBody>
      </p: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adapted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43B4-6CCA-4DAA-932B-8F48D23F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48" y="1037432"/>
            <a:ext cx="7174704" cy="47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37141</TotalTime>
  <Words>1817</Words>
  <Application>Microsoft Office PowerPoint</Application>
  <PresentationFormat>On-screen Show (4:3)</PresentationFormat>
  <Paragraphs>556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Office Theme</vt:lpstr>
      <vt:lpstr>Equation</vt:lpstr>
      <vt:lpstr>Machine learning for biology  workshop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PowerPoint Presentation</vt:lpstr>
      <vt:lpstr>Get your hands dirty!  Load prostate.csv.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Data Preprocessing Discussion  What methods or tools have you used for data normalization and preprocessing?   What assumptions are made when normalizing and preprocessing data? 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 training accuracy agree with validation accuracy? Why? (Hint: check the decision boundary)  Hold out 0% data for validation (i.e. no validation set). Train an SVM with setting (b) above.  How well does the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 training accuracy best agrees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of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Chris Magnano</cp:lastModifiedBy>
  <cp:revision>311</cp:revision>
  <dcterms:created xsi:type="dcterms:W3CDTF">2018-08-06T21:32:06Z</dcterms:created>
  <dcterms:modified xsi:type="dcterms:W3CDTF">2019-04-03T20:44:16Z</dcterms:modified>
</cp:coreProperties>
</file>